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64" r:id="rId5"/>
    <p:sldId id="274" r:id="rId6"/>
    <p:sldId id="275" r:id="rId7"/>
    <p:sldId id="276" r:id="rId8"/>
    <p:sldId id="277" r:id="rId9"/>
    <p:sldId id="278" r:id="rId10"/>
    <p:sldId id="283" r:id="rId11"/>
    <p:sldId id="281" r:id="rId12"/>
    <p:sldId id="28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ED7"/>
    <a:srgbClr val="B89AC6"/>
    <a:srgbClr val="93BFC9"/>
    <a:srgbClr val="B0D0D7"/>
    <a:srgbClr val="B2C6D6"/>
    <a:srgbClr val="B89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62" y="394"/>
      </p:cViewPr>
      <p:guideLst>
        <p:guide orient="horz" pos="2161"/>
        <p:guide pos="3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BDDA9-EFD6-4869-9D35-E13ABE3E7E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8B04C-987A-4491-91A9-8C35E17515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tags" Target="../tags/tag21.xml"/><Relationship Id="rId2" Type="http://schemas.openxmlformats.org/officeDocument/2006/relationships/image" Target="../media/image1.png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tags" Target="../tags/tag9.xml"/><Relationship Id="rId2" Type="http://schemas.openxmlformats.org/officeDocument/2006/relationships/image" Target="../media/image1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11.xml"/><Relationship Id="rId2" Type="http://schemas.openxmlformats.org/officeDocument/2006/relationships/image" Target="../media/image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13.xml"/><Relationship Id="rId2" Type="http://schemas.openxmlformats.org/officeDocument/2006/relationships/image" Target="../media/image1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15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17.xml"/><Relationship Id="rId2" Type="http://schemas.openxmlformats.org/officeDocument/2006/relationships/image" Target="../media/image1.png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9.xml"/><Relationship Id="rId2" Type="http://schemas.openxmlformats.org/officeDocument/2006/relationships/image" Target="../media/image1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202" y="3429000"/>
            <a:ext cx="3543798" cy="3428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846" t="7760" r="11401" b="4086"/>
          <a:stretch>
            <a:fillRect/>
          </a:stretch>
        </p:blipFill>
        <p:spPr>
          <a:xfrm>
            <a:off x="-1" y="1"/>
            <a:ext cx="4411603" cy="44494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6150" y="2596844"/>
            <a:ext cx="8979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叶雨飞作品集</a:t>
            </a:r>
            <a:endParaRPr lang="zh-CN" altLang="en-US" sz="66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9479" y="3688529"/>
            <a:ext cx="7733042" cy="368300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900" b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UX prototype for Evernote, Believe Initiative website</a:t>
            </a:r>
            <a:endParaRPr lang="en-US" altLang="zh-CN" sz="900" b="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630" y="445770"/>
            <a:ext cx="523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其他用户研究作品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0490" y="1435735"/>
            <a:ext cx="47948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000"/>
              <a:t>网站网址：https://github.com/YufeiYe/HCI.git</a:t>
            </a:r>
            <a:endParaRPr lang="zh-CN" sz="1000"/>
          </a:p>
          <a:p>
            <a:pPr>
              <a:lnSpc>
                <a:spcPct val="150000"/>
              </a:lnSpc>
            </a:pPr>
            <a:r>
              <a:rPr lang="zh-CN" altLang="en-US" sz="1000"/>
              <a:t>研究报告预览：</a:t>
            </a:r>
            <a:endParaRPr lang="zh-CN" altLang="en-US" sz="1000"/>
          </a:p>
        </p:txBody>
      </p:sp>
      <p:sp>
        <p:nvSpPr>
          <p:cNvPr id="2" name="文本框 1"/>
          <p:cNvSpPr txBox="1"/>
          <p:nvPr/>
        </p:nvSpPr>
        <p:spPr>
          <a:xfrm>
            <a:off x="1380490" y="860425"/>
            <a:ext cx="29711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Onther UX Reserches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移动设备输入方式_摘要海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35" y="2088515"/>
            <a:ext cx="3011805" cy="42602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10" y="2088515"/>
            <a:ext cx="3243580" cy="42659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960" y="2088515"/>
            <a:ext cx="3305810" cy="4265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455" y="445623"/>
            <a:ext cx="28268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印象笔记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0490" y="860425"/>
            <a:ext cx="15919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Evernote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pic>
        <p:nvPicPr>
          <p:cNvPr id="2" name="图片 1" descr="IMG_63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0490" y="1630045"/>
            <a:ext cx="2134870" cy="4624705"/>
          </a:xfrm>
          <a:prstGeom prst="rect">
            <a:avLst/>
          </a:prstGeom>
          <a:effectLst>
            <a:outerShdw blurRad="4445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homepag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38880" y="1630045"/>
            <a:ext cx="2134235" cy="4624705"/>
          </a:xfrm>
          <a:prstGeom prst="rect">
            <a:avLst/>
          </a:prstGeom>
          <a:ln>
            <a:noFill/>
          </a:ln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8535035" y="1630045"/>
            <a:ext cx="2593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首页布局前（图</a:t>
            </a:r>
            <a:r>
              <a:rPr lang="en-US" altLang="zh-CN" sz="1000"/>
              <a:t>1</a:t>
            </a:r>
            <a:r>
              <a:rPr lang="zh-CN" altLang="en-US" sz="1000"/>
              <a:t>）后（图</a:t>
            </a:r>
            <a:r>
              <a:rPr lang="en-US" altLang="zh-CN" sz="1000"/>
              <a:t>2</a:t>
            </a:r>
            <a:r>
              <a:rPr lang="zh-CN" altLang="en-US" sz="1000"/>
              <a:t>、</a:t>
            </a:r>
            <a:r>
              <a:rPr lang="en-US" altLang="zh-CN" sz="1000"/>
              <a:t>3</a:t>
            </a:r>
            <a:r>
              <a:rPr lang="zh-CN" altLang="en-US" sz="1000"/>
              <a:t>）对比。</a:t>
            </a:r>
            <a:endParaRPr lang="zh-CN" altLang="en-US" sz="1000"/>
          </a:p>
          <a:p>
            <a:pPr>
              <a:lnSpc>
                <a:spcPct val="150000"/>
              </a:lnSpc>
            </a:pPr>
            <a:r>
              <a:rPr lang="zh-CN" altLang="en-US" sz="1000"/>
              <a:t>对</a:t>
            </a:r>
            <a:r>
              <a:rPr lang="en-US" altLang="zh-CN" sz="1000"/>
              <a:t>App</a:t>
            </a:r>
            <a:r>
              <a:rPr lang="zh-CN" altLang="en-US" sz="1000"/>
              <a:t>首页功能进行化简，使程序功能更加直观易懂。</a:t>
            </a:r>
            <a:endParaRPr lang="zh-CN" altLang="en-US" sz="1000"/>
          </a:p>
          <a:p>
            <a:pPr>
              <a:lnSpc>
                <a:spcPct val="150000"/>
              </a:lnSpc>
            </a:pPr>
            <a:r>
              <a:rPr lang="zh-CN" altLang="en-US" sz="1000"/>
              <a:t>将超级笔记、思维笔记、录音笔记、照片和提醒整合进</a:t>
            </a:r>
            <a:r>
              <a:rPr lang="en-US" altLang="zh-CN" sz="1000"/>
              <a:t>“+”</a:t>
            </a:r>
            <a:r>
              <a:rPr lang="zh-CN" altLang="en-US" sz="1000"/>
              <a:t>按钮中，降低用户对其他功能的学习和操作成本。</a:t>
            </a:r>
            <a:endParaRPr lang="zh-CN" altLang="en-US" sz="1000"/>
          </a:p>
        </p:txBody>
      </p:sp>
      <p:pic>
        <p:nvPicPr>
          <p:cNvPr id="21" name="图片 20" descr="添加笔记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30045"/>
            <a:ext cx="2135505" cy="4624705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455" y="445623"/>
            <a:ext cx="28268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印象笔记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0490" y="860425"/>
            <a:ext cx="15919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Evernote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pic>
        <p:nvPicPr>
          <p:cNvPr id="2" name="图片 1" descr="E:\系统默认\文档\Tencent Files\271694899\FileRecv\MobileFile\IMG_6364.PNGIMG_63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380490" y="1634490"/>
            <a:ext cx="2128520" cy="4608195"/>
          </a:xfrm>
          <a:prstGeom prst="rect">
            <a:avLst/>
          </a:prstGeom>
          <a:effectLst>
            <a:outerShdw blurRad="4445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8535035" y="1630045"/>
            <a:ext cx="2593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笔记内部布局前（图</a:t>
            </a:r>
            <a:r>
              <a:rPr lang="en-US" altLang="zh-CN" sz="1000"/>
              <a:t>1</a:t>
            </a:r>
            <a:r>
              <a:rPr lang="zh-CN" altLang="en-US" sz="1000"/>
              <a:t>）后（图</a:t>
            </a:r>
            <a:r>
              <a:rPr lang="en-US" altLang="zh-CN" sz="1000"/>
              <a:t>2</a:t>
            </a:r>
            <a:r>
              <a:rPr lang="zh-CN" altLang="en-US" sz="1000"/>
              <a:t>、</a:t>
            </a:r>
            <a:r>
              <a:rPr lang="en-US" altLang="zh-CN" sz="1000"/>
              <a:t>3</a:t>
            </a:r>
            <a:r>
              <a:rPr lang="zh-CN" altLang="en-US" sz="1000"/>
              <a:t>）对比。</a:t>
            </a:r>
            <a:endParaRPr lang="zh-CN" altLang="en-US" sz="1000"/>
          </a:p>
          <a:p>
            <a:pPr>
              <a:lnSpc>
                <a:spcPct val="150000"/>
              </a:lnSpc>
            </a:pPr>
            <a:r>
              <a:rPr lang="zh-CN" sz="1000"/>
              <a:t>对录音模式进行更改，使其设计更符合用户使用经验，降低学习成本。整合右上角功能，删除重复性功能，并将常用功能（增加笔记标签）移出</a:t>
            </a:r>
            <a:r>
              <a:rPr lang="en-US" altLang="zh-CN" sz="1000"/>
              <a:t>“…”</a:t>
            </a:r>
            <a:r>
              <a:rPr lang="zh-CN" altLang="en-US" sz="1000"/>
              <a:t>位，使其操作更加方便快捷。</a:t>
            </a:r>
            <a:endParaRPr lang="zh-CN" altLang="en-US" sz="1000"/>
          </a:p>
        </p:txBody>
      </p:sp>
      <p:pic>
        <p:nvPicPr>
          <p:cNvPr id="15" name="图片 14" descr="笔记内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210" y="1634490"/>
            <a:ext cx="2125345" cy="4603750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17" name="图片 16" descr="录音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755" y="1630045"/>
            <a:ext cx="2125345" cy="4603750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455" y="445623"/>
            <a:ext cx="28268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印象笔记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0490" y="860425"/>
            <a:ext cx="15919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Evernote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5845" y="1630045"/>
            <a:ext cx="50025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000"/>
              <a:t>删除原有</a:t>
            </a:r>
            <a:r>
              <a:rPr lang="en-US" altLang="zh-CN" sz="1000"/>
              <a:t>“</a:t>
            </a:r>
            <a:r>
              <a:rPr lang="zh-CN" altLang="en-US" sz="1000"/>
              <a:t>助理</a:t>
            </a:r>
            <a:r>
              <a:rPr lang="en-US" altLang="zh-CN" sz="1000"/>
              <a:t>”</a:t>
            </a:r>
            <a:r>
              <a:rPr lang="zh-CN" altLang="en-US" sz="1000"/>
              <a:t>界面，更改为</a:t>
            </a:r>
            <a:r>
              <a:rPr lang="en-US" altLang="zh-CN" sz="1000"/>
              <a:t>“</a:t>
            </a:r>
            <a:r>
              <a:rPr lang="zh-CN" altLang="en-US" sz="1000"/>
              <a:t>模板</a:t>
            </a:r>
            <a:r>
              <a:rPr lang="en-US" altLang="zh-CN" sz="1000"/>
              <a:t>”</a:t>
            </a:r>
            <a:r>
              <a:rPr lang="zh-CN" altLang="en-US" sz="1000"/>
              <a:t>和素材界面。</a:t>
            </a:r>
            <a:endParaRPr lang="zh-CN" altLang="en-US" sz="1000"/>
          </a:p>
        </p:txBody>
      </p:sp>
      <p:pic>
        <p:nvPicPr>
          <p:cNvPr id="3" name="图片 2" descr="templ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95" y="1630045"/>
            <a:ext cx="2127885" cy="4610100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6" name="图片 5" descr="素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120" y="1628775"/>
            <a:ext cx="2127250" cy="4609465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455" y="445623"/>
            <a:ext cx="28268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印象笔记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0490" y="860425"/>
            <a:ext cx="15919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Evernote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46465" y="1631315"/>
            <a:ext cx="25755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000"/>
              <a:t>将助理界面（图</a:t>
            </a:r>
            <a:r>
              <a:rPr lang="en-US" altLang="zh-CN" sz="1000"/>
              <a:t>1</a:t>
            </a:r>
            <a:r>
              <a:rPr lang="zh-CN" sz="1000"/>
              <a:t>）与识堂界面（图</a:t>
            </a:r>
            <a:r>
              <a:rPr lang="en-US" altLang="zh-CN" sz="1000"/>
              <a:t>2</a:t>
            </a:r>
            <a:r>
              <a:rPr lang="zh-CN" sz="1000"/>
              <a:t>）整合，使</a:t>
            </a:r>
            <a:r>
              <a:rPr lang="en-US" altLang="zh-CN" sz="1000"/>
              <a:t>app</a:t>
            </a:r>
            <a:r>
              <a:rPr lang="zh-CN" altLang="en-US" sz="1000"/>
              <a:t>功能划分更加明确。</a:t>
            </a:r>
            <a:endParaRPr lang="zh-CN" altLang="en-US" sz="1000"/>
          </a:p>
        </p:txBody>
      </p:sp>
      <p:pic>
        <p:nvPicPr>
          <p:cNvPr id="3" name="图片 2" descr="E:\系统默认\文档\Tencent Files\271694899\FileRecv\MobileFile\IMG_6365.PNGIMG_636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2395" y="1631315"/>
            <a:ext cx="2127885" cy="4607560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2" name="图片 1" descr="E:\系统默认\文档\Tencent Files\271694899\FileRecv\MobileFile\IMG_6366.PNGIMG_636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54120" y="1632585"/>
            <a:ext cx="2125980" cy="4603115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7" name="图片 6" descr="识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940" y="1632585"/>
            <a:ext cx="2124710" cy="4603115"/>
          </a:xfrm>
          <a:prstGeom prst="rect">
            <a:avLst/>
          </a:prstGeom>
          <a:effectLst>
            <a:outerShdw blurRad="444500" sx="101000" sy="101000" algn="ctr" rotWithShape="0">
              <a:schemeClr val="accent6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455" y="445623"/>
            <a:ext cx="28268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校园餐车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0490" y="1388745"/>
            <a:ext cx="9747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+mn-lt"/>
                <a:cs typeface="+mn-lt"/>
                <a:sym typeface="+mn-ea"/>
              </a:rPr>
              <a:t>Axure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+mn-lt"/>
                <a:cs typeface="+mn-lt"/>
                <a:sym typeface="+mn-ea"/>
              </a:rPr>
              <a:t>原型网址：https://wfmtzf.axshare.com/#id=b7b0kq&amp;p=home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+mn-lt"/>
              <a:cs typeface="+mn-lt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+mn-lt"/>
                <a:cs typeface="+mn-lt"/>
                <a:sym typeface="+mn-ea"/>
              </a:rPr>
              <a:t>原型初步预览：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+mn-lt"/>
              <a:cs typeface="+mn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2132965"/>
            <a:ext cx="4395470" cy="2110105"/>
          </a:xfrm>
          <a:prstGeom prst="rect">
            <a:avLst/>
          </a:prstGeom>
          <a:effectLst>
            <a:outerShdw blurRad="4445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35" y="2132965"/>
            <a:ext cx="4341495" cy="2113915"/>
          </a:xfrm>
          <a:prstGeom prst="rect">
            <a:avLst/>
          </a:prstGeom>
          <a:effectLst>
            <a:outerShdw blurRad="4445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435" y="4367530"/>
            <a:ext cx="4401185" cy="2123440"/>
          </a:xfrm>
          <a:prstGeom prst="rect">
            <a:avLst/>
          </a:prstGeom>
          <a:effectLst>
            <a:outerShdw blurRad="4445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b="-11971"/>
          <a:stretch>
            <a:fillRect/>
          </a:stretch>
        </p:blipFill>
        <p:spPr>
          <a:xfrm>
            <a:off x="6198235" y="4371975"/>
            <a:ext cx="4338320" cy="2352675"/>
          </a:xfrm>
          <a:prstGeom prst="rect">
            <a:avLst/>
          </a:prstGeom>
          <a:effectLst>
            <a:outerShdw blurRad="4445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380490" y="860425"/>
            <a:ext cx="2334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Foodtruck on Campus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630" y="445770"/>
            <a:ext cx="5402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Believe Initiative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初步原型设计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0490" y="1162050"/>
            <a:ext cx="83832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000"/>
              <a:t>1. </a:t>
            </a:r>
            <a:r>
              <a:rPr lang="zh-CN" sz="1000"/>
              <a:t>手绘基础原型：https://drive.google.com/file/d/1nqqfTu700jbKl1xmIngrH82xq9wlKska/view?usp=sharing</a:t>
            </a:r>
            <a:endParaRPr lang="zh-CN" sz="1000"/>
          </a:p>
          <a:p>
            <a:pPr>
              <a:lnSpc>
                <a:spcPct val="150000"/>
              </a:lnSpc>
            </a:pPr>
            <a:r>
              <a:rPr lang="zh-CN" sz="1000"/>
              <a:t>原型预览：</a:t>
            </a:r>
            <a:endParaRPr lang="zh-CN" sz="10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1982470"/>
            <a:ext cx="3472815" cy="44272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670" y="2146300"/>
            <a:ext cx="3239770" cy="4149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060" y="2132330"/>
            <a:ext cx="33127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630" y="445770"/>
            <a:ext cx="5402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Believe Initiative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初步原型设计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0490" y="1162050"/>
            <a:ext cx="83832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000"/>
              <a:t>2. PS</a:t>
            </a:r>
            <a:r>
              <a:rPr lang="zh-CN" altLang="en-US" sz="1000"/>
              <a:t>制作初步</a:t>
            </a:r>
            <a:r>
              <a:rPr lang="zh-CN" sz="1000"/>
              <a:t>原型：https://drive.google.com/drive/folders/11tjgfauz4_XhjYgxrsmHWU8f0JQyYdeV?usp=sharing</a:t>
            </a:r>
            <a:endParaRPr lang="zh-CN" sz="1000"/>
          </a:p>
          <a:p>
            <a:pPr>
              <a:lnSpc>
                <a:spcPct val="150000"/>
              </a:lnSpc>
            </a:pPr>
            <a:r>
              <a:rPr lang="zh-CN" sz="1000"/>
              <a:t>原型预览：</a:t>
            </a:r>
            <a:endParaRPr lang="zh-CN" sz="1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0" y="1783080"/>
            <a:ext cx="4093210" cy="3032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5" y="1783080"/>
            <a:ext cx="4263390" cy="4763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 flipV="1">
            <a:off x="-1" y="0"/>
            <a:ext cx="1380605" cy="13358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7630" y="445770"/>
            <a:ext cx="5233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Believe Initiative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网页成品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11395" y="5522118"/>
            <a:ext cx="1380605" cy="1335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5230" y="4527550"/>
            <a:ext cx="47948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000"/>
              <a:t>网站网址：https://believe-initiative.herokuapp.com/</a:t>
            </a:r>
            <a:endParaRPr lang="zh-CN" sz="1000"/>
          </a:p>
          <a:p>
            <a:pPr>
              <a:lnSpc>
                <a:spcPct val="150000"/>
              </a:lnSpc>
            </a:pPr>
            <a:r>
              <a:rPr lang="zh-CN" sz="1000"/>
              <a:t>可登录账号：</a:t>
            </a:r>
            <a:r>
              <a:rPr lang="en-US" altLang="zh-CN" sz="1000"/>
              <a:t>admin@mail.com</a:t>
            </a:r>
            <a:r>
              <a:rPr lang="zh-CN" altLang="en-US" sz="1000"/>
              <a:t>，密码：</a:t>
            </a:r>
            <a:r>
              <a:rPr lang="en-US" altLang="zh-CN" sz="1000"/>
              <a:t>admin</a:t>
            </a:r>
            <a:r>
              <a:rPr lang="zh-CN" altLang="en-US" sz="1000"/>
              <a:t>查看管理员后台界面。</a:t>
            </a:r>
            <a:endParaRPr lang="zh-CN" altLang="en-US" sz="1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30" y="1336040"/>
            <a:ext cx="4810125" cy="2375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336040"/>
            <a:ext cx="4716145" cy="2374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0" y="3808095"/>
            <a:ext cx="4817745" cy="2435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0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1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2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3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4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5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6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7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8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19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2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20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21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3.xml><?xml version="1.0" encoding="utf-8"?>
<p:tagLst xmlns:p="http://schemas.openxmlformats.org/presentationml/2006/main">
  <p:tag name="KSO_WM_UNIT_PLACING_PICTURE_USER_VIEWPORT" val="{&quot;height&quot;:7811,&quot;width&quot;:3606}"/>
</p:tagLst>
</file>

<file path=ppt/tags/tag4.xml><?xml version="1.0" encoding="utf-8"?>
<p:tagLst xmlns:p="http://schemas.openxmlformats.org/presentationml/2006/main">
  <p:tag name="KSO_WM_UNIT_PLACING_PICTURE_USER_VIEWPORT" val="{&quot;height&quot;:7808,&quot;width&quot;:3604}"/>
</p:tagLst>
</file>

<file path=ppt/tags/tag5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6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7.xml><?xml version="1.0" encoding="utf-8"?>
<p:tagLst xmlns:p="http://schemas.openxmlformats.org/presentationml/2006/main">
  <p:tag name="KSO_WM_UNIT_PLACING_PICTURE_USER_VIEWPORT" val="{&quot;height&quot;:7811,&quot;width&quot;:3606}"/>
</p:tagLst>
</file>

<file path=ppt/tags/tag8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ags/tag9.xml><?xml version="1.0" encoding="utf-8"?>
<p:tagLst xmlns:p="http://schemas.openxmlformats.org/presentationml/2006/main">
  <p:tag name="KSO_WM_UNIT_PLACING_PICTURE_USER_VIEWPORT" val="{&quot;height&quot;:2103.7511811023624,&quot;width&quot;:2174.181102362205}"/>
</p:tagLst>
</file>

<file path=ppt/theme/theme1.xml><?xml version="1.0" encoding="utf-8"?>
<a:theme xmlns:a="http://schemas.openxmlformats.org/drawingml/2006/main" name="Office 主题​​">
  <a:themeElements>
    <a:clrScheme name="自定义 21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99DC7"/>
      </a:accent1>
      <a:accent2>
        <a:srgbClr val="92BFC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1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99DC7"/>
      </a:accent1>
      <a:accent2>
        <a:srgbClr val="92BFC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WPS 演示</Application>
  <PresentationFormat>宽屏</PresentationFormat>
  <Paragraphs>60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华文细黑</vt:lpstr>
      <vt:lpstr>Arial</vt:lpstr>
      <vt:lpstr>Nirmala UI</vt:lpstr>
      <vt:lpstr>Arial Unicode MS</vt:lpstr>
      <vt:lpstr>等线 Light</vt:lpstr>
      <vt:lpstr>等线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Kamisama</cp:lastModifiedBy>
  <cp:revision>50</cp:revision>
  <dcterms:created xsi:type="dcterms:W3CDTF">2020-03-03T01:46:00Z</dcterms:created>
  <dcterms:modified xsi:type="dcterms:W3CDTF">2021-06-24T10:12:26Z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KSOTemplateUUID">
    <vt:lpwstr>v1.0_mb_gQT6BewuD67yrV7q09DDiQ==</vt:lpwstr>
  </property>
  <property fmtid="{D5CDD505-2E9C-101B-9397-08002B2CF9AE}" pid="4" name="ICV">
    <vt:lpwstr>E0D9B2A9618A40CB9931C9C10C8CBACF</vt:lpwstr>
  </property>
</Properties>
</file>